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9"/>
  </p:notesMasterIdLst>
  <p:sldIdLst>
    <p:sldId id="263" r:id="rId2"/>
    <p:sldId id="257" r:id="rId3"/>
    <p:sldId id="264" r:id="rId4"/>
    <p:sldId id="258" r:id="rId5"/>
    <p:sldId id="259" r:id="rId6"/>
    <p:sldId id="262" r:id="rId7"/>
    <p:sldId id="268" r:id="rId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81" d="100"/>
          <a:sy n="81" d="100"/>
        </p:scale>
        <p:origin x="778" y="6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A2A1C7C-6934-479E-AD89-9DAAABDA6D10}" type="datetimeFigureOut">
              <a:rPr lang="en-GB" smtClean="0"/>
              <a:t>23/05/2020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8DC9C94-F0E7-4356-887E-2BBBF28C97FA}" type="slidenum">
              <a:rPr lang="en-GB" smtClean="0"/>
              <a:t>‹#›</a:t>
            </a:fld>
            <a:endParaRPr lang="en-GB"/>
          </a:p>
        </p:txBody>
      </p:sp>
    </p:spTree>
    <p:extLst>
      <p:ext uri="{BB962C8B-B14F-4D97-AF65-F5344CB8AC3E}">
        <p14:creationId xmlns:p14="http://schemas.microsoft.com/office/powerpoint/2010/main" val="27521668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10 minutes including brief</a:t>
            </a:r>
            <a:r>
              <a:rPr lang="en-GB" baseline="0" dirty="0"/>
              <a:t> random feedback</a:t>
            </a:r>
            <a:endParaRPr lang="en-GB" dirty="0"/>
          </a:p>
        </p:txBody>
      </p:sp>
      <p:sp>
        <p:nvSpPr>
          <p:cNvPr id="4" name="Slide Number Placeholder 3"/>
          <p:cNvSpPr>
            <a:spLocks noGrp="1"/>
          </p:cNvSpPr>
          <p:nvPr>
            <p:ph type="sldNum" sz="quarter" idx="10"/>
          </p:nvPr>
        </p:nvSpPr>
        <p:spPr/>
        <p:txBody>
          <a:bodyPr/>
          <a:lstStyle/>
          <a:p>
            <a:fld id="{58DC9C94-F0E7-4356-887E-2BBBF28C97FA}" type="slidenum">
              <a:rPr lang="en-GB" smtClean="0"/>
              <a:t>2</a:t>
            </a:fld>
            <a:endParaRPr lang="en-GB"/>
          </a:p>
        </p:txBody>
      </p:sp>
    </p:spTree>
    <p:extLst>
      <p:ext uri="{BB962C8B-B14F-4D97-AF65-F5344CB8AC3E}">
        <p14:creationId xmlns:p14="http://schemas.microsoft.com/office/powerpoint/2010/main" val="24722006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Divide whiteboard into six – one area for each character.  Share random examples</a:t>
            </a:r>
            <a:endParaRPr lang="en-GB" dirty="0"/>
          </a:p>
        </p:txBody>
      </p:sp>
      <p:sp>
        <p:nvSpPr>
          <p:cNvPr id="4" name="Slide Number Placeholder 3"/>
          <p:cNvSpPr>
            <a:spLocks noGrp="1"/>
          </p:cNvSpPr>
          <p:nvPr>
            <p:ph type="sldNum" sz="quarter" idx="10"/>
          </p:nvPr>
        </p:nvSpPr>
        <p:spPr/>
        <p:txBody>
          <a:bodyPr/>
          <a:lstStyle/>
          <a:p>
            <a:fld id="{58DC9C94-F0E7-4356-887E-2BBBF28C97FA}" type="slidenum">
              <a:rPr lang="en-GB" smtClean="0"/>
              <a:t>3</a:t>
            </a:fld>
            <a:endParaRPr lang="en-GB"/>
          </a:p>
        </p:txBody>
      </p:sp>
    </p:spTree>
    <p:extLst>
      <p:ext uri="{BB962C8B-B14F-4D97-AF65-F5344CB8AC3E}">
        <p14:creationId xmlns:p14="http://schemas.microsoft.com/office/powerpoint/2010/main" val="222368436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Divide call into seven groups – </a:t>
            </a:r>
            <a:r>
              <a:rPr lang="en-US" dirty="0" err="1"/>
              <a:t>Mr</a:t>
            </a:r>
            <a:r>
              <a:rPr lang="en-US" dirty="0"/>
              <a:t> B, </a:t>
            </a:r>
            <a:r>
              <a:rPr lang="en-US" dirty="0" err="1"/>
              <a:t>Mrs</a:t>
            </a:r>
            <a:r>
              <a:rPr lang="en-US" dirty="0"/>
              <a:t> B, Eric, Sheila, Gerald, Eva and jury</a:t>
            </a:r>
            <a:endParaRPr lang="en-GB" dirty="0"/>
          </a:p>
        </p:txBody>
      </p:sp>
      <p:sp>
        <p:nvSpPr>
          <p:cNvPr id="4" name="Slide Number Placeholder 3"/>
          <p:cNvSpPr>
            <a:spLocks noGrp="1"/>
          </p:cNvSpPr>
          <p:nvPr>
            <p:ph type="sldNum" sz="quarter" idx="5"/>
          </p:nvPr>
        </p:nvSpPr>
        <p:spPr/>
        <p:txBody>
          <a:bodyPr/>
          <a:lstStyle/>
          <a:p>
            <a:fld id="{58DC9C94-F0E7-4356-887E-2BBBF28C97FA}" type="slidenum">
              <a:rPr lang="en-GB" smtClean="0"/>
              <a:t>4</a:t>
            </a:fld>
            <a:endParaRPr lang="en-GB"/>
          </a:p>
        </p:txBody>
      </p:sp>
    </p:spTree>
    <p:extLst>
      <p:ext uri="{BB962C8B-B14F-4D97-AF65-F5344CB8AC3E}">
        <p14:creationId xmlns:p14="http://schemas.microsoft.com/office/powerpoint/2010/main" val="154335200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O</a:t>
            </a:r>
            <a:r>
              <a:rPr lang="en-GB" dirty="0"/>
              <a:t>ne person from each of the </a:t>
            </a:r>
            <a:r>
              <a:rPr lang="en-GB" dirty="0" err="1"/>
              <a:t>characer</a:t>
            </a:r>
            <a:r>
              <a:rPr lang="en-GB" dirty="0"/>
              <a:t> groups represents that group’s views about why their allotted character is most to blame.  Give a ball of wool to students in the Socratic circle.  After speaking, they pass the wool to the next student who contributes.  Rest of class to draw a circle on mini whiteboard and make a note of each character.  They should then plot the wool being passed around.  If someone isn’t contributing enough, they can then ask for them to speak more.  Teacher to play devil’s advocate if necessary.</a:t>
            </a:r>
          </a:p>
        </p:txBody>
      </p:sp>
      <p:sp>
        <p:nvSpPr>
          <p:cNvPr id="4" name="Slide Number Placeholder 3"/>
          <p:cNvSpPr>
            <a:spLocks noGrp="1"/>
          </p:cNvSpPr>
          <p:nvPr>
            <p:ph type="sldNum" sz="quarter" idx="10"/>
          </p:nvPr>
        </p:nvSpPr>
        <p:spPr/>
        <p:txBody>
          <a:bodyPr/>
          <a:lstStyle/>
          <a:p>
            <a:fld id="{58DC9C94-F0E7-4356-887E-2BBBF28C97FA}" type="slidenum">
              <a:rPr lang="en-GB" smtClean="0"/>
              <a:t>5</a:t>
            </a:fld>
            <a:endParaRPr lang="en-GB"/>
          </a:p>
        </p:txBody>
      </p:sp>
    </p:spTree>
    <p:extLst>
      <p:ext uri="{BB962C8B-B14F-4D97-AF65-F5344CB8AC3E}">
        <p14:creationId xmlns:p14="http://schemas.microsoft.com/office/powerpoint/2010/main" val="406489666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Jurors feedback – explain why.  Whole</a:t>
            </a:r>
            <a:r>
              <a:rPr lang="en-GB" baseline="0" dirty="0"/>
              <a:t> class discussion</a:t>
            </a:r>
            <a:endParaRPr lang="en-GB" dirty="0"/>
          </a:p>
        </p:txBody>
      </p:sp>
      <p:sp>
        <p:nvSpPr>
          <p:cNvPr id="4" name="Slide Number Placeholder 3"/>
          <p:cNvSpPr>
            <a:spLocks noGrp="1"/>
          </p:cNvSpPr>
          <p:nvPr>
            <p:ph type="sldNum" sz="quarter" idx="10"/>
          </p:nvPr>
        </p:nvSpPr>
        <p:spPr/>
        <p:txBody>
          <a:bodyPr/>
          <a:lstStyle/>
          <a:p>
            <a:fld id="{58DC9C94-F0E7-4356-887E-2BBBF28C97FA}" type="slidenum">
              <a:rPr lang="en-GB" smtClean="0"/>
              <a:t>7</a:t>
            </a:fld>
            <a:endParaRPr lang="en-GB"/>
          </a:p>
        </p:txBody>
      </p:sp>
    </p:spTree>
    <p:extLst>
      <p:ext uri="{BB962C8B-B14F-4D97-AF65-F5344CB8AC3E}">
        <p14:creationId xmlns:p14="http://schemas.microsoft.com/office/powerpoint/2010/main" val="33796409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B3B7C39F-9720-4E66-9A37-5836EBE1ED95}" type="datetimeFigureOut">
              <a:rPr lang="en-US" smtClean="0"/>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EC09-4009-45CC-A198-BD545D2A24B1}" type="slidenum">
              <a:rPr lang="en-US" smtClean="0"/>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B7C39F-9720-4E66-9A37-5836EBE1ED95}" type="datetimeFigureOut">
              <a:rPr lang="en-US" smtClean="0"/>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3B7C39F-9720-4E66-9A37-5836EBE1ED95}" type="datetimeFigureOut">
              <a:rPr lang="en-US" smtClean="0"/>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B3B7C39F-9720-4E66-9A37-5836EBE1ED95}" type="datetimeFigureOut">
              <a:rPr lang="en-US" smtClean="0"/>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3B7C39F-9720-4E66-9A37-5836EBE1ED95}" type="datetimeFigureOut">
              <a:rPr lang="en-US" smtClean="0"/>
              <a:t>5/23/2020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33AEC09-4009-45CC-A198-BD545D2A24B1}" type="slidenum">
              <a:rPr lang="en-US" smtClean="0"/>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B3B7C39F-9720-4E66-9A37-5836EBE1ED95}" type="datetimeFigureOut">
              <a:rPr lang="en-US" smtClean="0"/>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3B7C39F-9720-4E66-9A37-5836EBE1ED95}" type="datetimeFigureOut">
              <a:rPr lang="en-US" smtClean="0"/>
              <a:t>5/23/2020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233AEC09-4009-45CC-A198-BD545D2A24B1}" type="slidenum">
              <a:rPr lang="en-US" smtClean="0"/>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p:cNvSpPr>
            <a:spLocks noGrp="1"/>
          </p:cNvSpPr>
          <p:nvPr>
            <p:ph type="dt" sz="half" idx="10"/>
          </p:nvPr>
        </p:nvSpPr>
        <p:spPr/>
        <p:txBody>
          <a:bodyPr/>
          <a:lstStyle/>
          <a:p>
            <a:fld id="{B3B7C39F-9720-4E66-9A37-5836EBE1ED95}" type="datetimeFigureOut">
              <a:rPr lang="en-US" smtClean="0"/>
              <a:t>5/23/2020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3B7C39F-9720-4E66-9A37-5836EBE1ED95}" type="datetimeFigureOut">
              <a:rPr lang="en-US" smtClean="0"/>
              <a:t>5/23/2020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B7C39F-9720-4E66-9A37-5836EBE1ED95}" type="datetimeFigureOut">
              <a:rPr lang="en-US" smtClean="0"/>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AEC09-4009-45CC-A198-BD545D2A24B1}" type="slidenum">
              <a:rPr lang="en-US" smtClean="0"/>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3B7C39F-9720-4E66-9A37-5836EBE1ED95}" type="datetimeFigureOut">
              <a:rPr lang="en-US" smtClean="0"/>
              <a:t>5/23/2020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233AEC09-4009-45CC-A198-BD545D2A24B1}"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alpha val="52000"/>
          </a:schemeClr>
        </a:solidFill>
        <a:effectLst/>
      </p:bgPr>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B3B7C39F-9720-4E66-9A37-5836EBE1ED95}" type="datetimeFigureOut">
              <a:rPr lang="en-US" smtClean="0"/>
              <a:t>5/23/2020</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233AEC09-4009-45CC-A198-BD545D2A24B1}"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Objective</a:t>
            </a:r>
          </a:p>
        </p:txBody>
      </p:sp>
      <p:sp>
        <p:nvSpPr>
          <p:cNvPr id="3" name="Content Placeholder 2"/>
          <p:cNvSpPr>
            <a:spLocks noGrp="1"/>
          </p:cNvSpPr>
          <p:nvPr>
            <p:ph idx="1"/>
          </p:nvPr>
        </p:nvSpPr>
        <p:spPr/>
        <p:txBody>
          <a:bodyPr/>
          <a:lstStyle/>
          <a:p>
            <a:r>
              <a:rPr lang="en-GB" dirty="0"/>
              <a:t>To consider the theme of responsibility.</a:t>
            </a:r>
          </a:p>
          <a:p>
            <a:r>
              <a:rPr lang="en-GB" dirty="0"/>
              <a:t>To decide who is most to blame and why.</a:t>
            </a:r>
          </a:p>
          <a:p>
            <a:r>
              <a:rPr lang="en-GB" dirty="0"/>
              <a:t>To evaluate your initial response.</a:t>
            </a:r>
          </a:p>
        </p:txBody>
      </p:sp>
    </p:spTree>
    <p:extLst>
      <p:ext uri="{BB962C8B-B14F-4D97-AF65-F5344CB8AC3E}">
        <p14:creationId xmlns:p14="http://schemas.microsoft.com/office/powerpoint/2010/main" val="155593106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To start…</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t>“A girl has died at the infirmary…”</a:t>
            </a:r>
          </a:p>
          <a:p>
            <a:pPr marL="0" indent="0">
              <a:buNone/>
            </a:pPr>
            <a:endParaRPr lang="en-GB" dirty="0"/>
          </a:p>
          <a:p>
            <a:pPr marL="0" indent="0">
              <a:buNone/>
            </a:pPr>
            <a:r>
              <a:rPr lang="en-GB" dirty="0"/>
              <a:t>But who is to blame?</a:t>
            </a:r>
          </a:p>
          <a:p>
            <a:pPr marL="0" indent="0">
              <a:buNone/>
            </a:pPr>
            <a:endParaRPr lang="en-US" dirty="0"/>
          </a:p>
          <a:p>
            <a:pPr marL="0" indent="0">
              <a:buNone/>
            </a:pPr>
            <a:endParaRPr lang="en-GB" b="1" dirty="0"/>
          </a:p>
          <a:p>
            <a:pPr marL="0" indent="0">
              <a:buNone/>
            </a:pPr>
            <a:endParaRPr lang="en-GB" b="1" dirty="0"/>
          </a:p>
          <a:p>
            <a:pPr marL="0" indent="0">
              <a:buNone/>
            </a:pPr>
            <a:r>
              <a:rPr lang="en-GB" b="1" dirty="0"/>
              <a:t>A list of suspects</a:t>
            </a:r>
            <a:r>
              <a:rPr lang="en-GB" b="1" dirty="0">
                <a:solidFill>
                  <a:srgbClr val="FF0000"/>
                </a:solidFill>
              </a:rPr>
              <a:t>:</a:t>
            </a:r>
          </a:p>
          <a:p>
            <a:pPr marL="0" indent="0">
              <a:buNone/>
            </a:pPr>
            <a:endParaRPr lang="en-GB" dirty="0"/>
          </a:p>
          <a:p>
            <a:pPr marL="0" indent="0">
              <a:buNone/>
            </a:pPr>
            <a:r>
              <a:rPr lang="en-GB" dirty="0"/>
              <a:t>Mr Birling</a:t>
            </a:r>
          </a:p>
          <a:p>
            <a:pPr marL="0" indent="0">
              <a:buNone/>
            </a:pPr>
            <a:r>
              <a:rPr lang="en-GB" dirty="0"/>
              <a:t>Mrs Birling</a:t>
            </a:r>
          </a:p>
          <a:p>
            <a:pPr marL="0" indent="0">
              <a:buNone/>
            </a:pPr>
            <a:r>
              <a:rPr lang="en-GB" dirty="0"/>
              <a:t>Sheila Birling</a:t>
            </a:r>
          </a:p>
          <a:p>
            <a:pPr marL="0" indent="0">
              <a:buNone/>
            </a:pPr>
            <a:r>
              <a:rPr lang="en-GB" dirty="0"/>
              <a:t>Eric Birling</a:t>
            </a:r>
          </a:p>
          <a:p>
            <a:pPr marL="0" indent="0">
              <a:buNone/>
            </a:pPr>
            <a:r>
              <a:rPr lang="en-GB" dirty="0"/>
              <a:t>Gerald Croft</a:t>
            </a:r>
          </a:p>
          <a:p>
            <a:pPr marL="0" indent="0">
              <a:buNone/>
            </a:pPr>
            <a:r>
              <a:rPr lang="en-GB" dirty="0"/>
              <a:t>Eva</a:t>
            </a:r>
            <a:endParaRPr lang="en-US" dirty="0"/>
          </a:p>
        </p:txBody>
      </p:sp>
    </p:spTree>
    <p:extLst>
      <p:ext uri="{BB962C8B-B14F-4D97-AF65-F5344CB8AC3E}">
        <p14:creationId xmlns:p14="http://schemas.microsoft.com/office/powerpoint/2010/main" val="11378958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GB"/>
          </a:p>
        </p:txBody>
      </p:sp>
      <p:sp>
        <p:nvSpPr>
          <p:cNvPr id="3" name="Content Placeholder 2"/>
          <p:cNvSpPr>
            <a:spLocks noGrp="1"/>
          </p:cNvSpPr>
          <p:nvPr>
            <p:ph idx="1"/>
          </p:nvPr>
        </p:nvSpPr>
        <p:spPr/>
        <p:txBody>
          <a:bodyPr/>
          <a:lstStyle/>
          <a:p>
            <a:r>
              <a:rPr lang="en-GB" dirty="0"/>
              <a:t>Obviously the point of the play is collective responsibility – they all had a part to play (pun!) in the death of Eva. </a:t>
            </a:r>
          </a:p>
          <a:p>
            <a:endParaRPr lang="en-GB" dirty="0"/>
          </a:p>
          <a:p>
            <a:r>
              <a:rPr lang="en-GB" dirty="0"/>
              <a:t>However, if you had to make a decision, who would you say is </a:t>
            </a:r>
            <a:r>
              <a:rPr lang="en-GB" b="1" dirty="0"/>
              <a:t>most</a:t>
            </a:r>
            <a:r>
              <a:rPr lang="en-GB" dirty="0"/>
              <a:t> responsible for Eva’s death? </a:t>
            </a:r>
          </a:p>
          <a:p>
            <a:endParaRPr lang="en-GB" dirty="0"/>
          </a:p>
          <a:p>
            <a:r>
              <a:rPr lang="en-GB" dirty="0"/>
              <a:t>Think about your response in silence.</a:t>
            </a:r>
          </a:p>
          <a:p>
            <a:r>
              <a:rPr lang="en-GB" dirty="0"/>
              <a:t>Now write your response on your post-it note, with reasons </a:t>
            </a:r>
            <a:r>
              <a:rPr lang="en-GB" b="1" dirty="0"/>
              <a:t>why</a:t>
            </a:r>
            <a:r>
              <a:rPr lang="en-GB" dirty="0"/>
              <a:t>.</a:t>
            </a:r>
          </a:p>
          <a:p>
            <a:r>
              <a:rPr lang="en-GB" dirty="0"/>
              <a:t>Stick this on our whiteboard…</a:t>
            </a:r>
          </a:p>
          <a:p>
            <a:endParaRPr lang="en-GB" dirty="0"/>
          </a:p>
        </p:txBody>
      </p:sp>
    </p:spTree>
    <p:extLst>
      <p:ext uri="{BB962C8B-B14F-4D97-AF65-F5344CB8AC3E}">
        <p14:creationId xmlns:p14="http://schemas.microsoft.com/office/powerpoint/2010/main" val="23827931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400" dirty="0"/>
              <a:t>Next…</a:t>
            </a:r>
          </a:p>
        </p:txBody>
      </p:sp>
      <p:sp>
        <p:nvSpPr>
          <p:cNvPr id="3" name="Content Placeholder 2"/>
          <p:cNvSpPr>
            <a:spLocks noGrp="1"/>
          </p:cNvSpPr>
          <p:nvPr>
            <p:ph idx="1"/>
          </p:nvPr>
        </p:nvSpPr>
        <p:spPr/>
        <p:txBody>
          <a:bodyPr>
            <a:normAutofit/>
          </a:bodyPr>
          <a:lstStyle/>
          <a:p>
            <a:pPr marL="0" indent="0">
              <a:buNone/>
            </a:pPr>
            <a:endParaRPr lang="en-GB" dirty="0"/>
          </a:p>
          <a:p>
            <a:r>
              <a:rPr lang="en-GB" dirty="0"/>
              <a:t>I will put you into groups and give you the name of a character.</a:t>
            </a:r>
          </a:p>
          <a:p>
            <a:r>
              <a:rPr lang="en-GB" dirty="0"/>
              <a:t>In that group you will create a list of arguments for why that character is the most guilty.  </a:t>
            </a:r>
          </a:p>
          <a:p>
            <a:r>
              <a:rPr lang="en-GB" dirty="0"/>
              <a:t>Use close textual references to defend your ideas – make your notes on A3 paper.  These will be a useful revision guide next year!</a:t>
            </a:r>
          </a:p>
          <a:p>
            <a:r>
              <a:rPr lang="en-GB" dirty="0"/>
              <a:t>You will also need to choose a spokesperson for your group.</a:t>
            </a:r>
          </a:p>
          <a:p>
            <a:r>
              <a:rPr lang="en-GB" dirty="0"/>
              <a:t>The jury – you need to discuss all the characters – how culpable is each one, in your opinion?</a:t>
            </a:r>
            <a:endParaRPr lang="en-US" dirty="0"/>
          </a:p>
        </p:txBody>
      </p:sp>
    </p:spTree>
    <p:extLst>
      <p:ext uri="{BB962C8B-B14F-4D97-AF65-F5344CB8AC3E}">
        <p14:creationId xmlns:p14="http://schemas.microsoft.com/office/powerpoint/2010/main" val="237197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ntr" presetSubtype="0" fill="hold" grpId="0" nodeType="click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6" fill="hold">
                      <p:stCondLst>
                        <p:cond delay="indefinite"/>
                      </p:stCondLst>
                      <p:childTnLst>
                        <p:par>
                          <p:cTn id="17" fill="hold">
                            <p:stCondLst>
                              <p:cond delay="0"/>
                            </p:stCondLst>
                            <p:childTnLst>
                              <p:par>
                                <p:cTn id="18" presetID="1" presetClass="entr" presetSubtype="0" fill="hold" grpId="0" nodeType="clickEffect">
                                  <p:stCondLst>
                                    <p:cond delay="0"/>
                                  </p:stCondLst>
                                  <p:childTnLst>
                                    <p:set>
                                      <p:cBhvr>
                                        <p:cTn id="19"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20" fill="hold">
                      <p:stCondLst>
                        <p:cond delay="indefinite"/>
                      </p:stCondLst>
                      <p:childTnLst>
                        <p:par>
                          <p:cTn id="21" fill="hold">
                            <p:stCondLst>
                              <p:cond delay="0"/>
                            </p:stCondLst>
                            <p:childTnLst>
                              <p:par>
                                <p:cTn id="22" presetID="1" presetClass="entr" presetSubtype="0" fill="hold" grpId="0"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Socratic circle time</a:t>
            </a:r>
            <a:endParaRPr lang="en-US" dirty="0"/>
          </a:p>
        </p:txBody>
      </p:sp>
      <p:sp>
        <p:nvSpPr>
          <p:cNvPr id="3" name="Content Placeholder 2"/>
          <p:cNvSpPr>
            <a:spLocks noGrp="1"/>
          </p:cNvSpPr>
          <p:nvPr>
            <p:ph idx="1"/>
          </p:nvPr>
        </p:nvSpPr>
        <p:spPr/>
        <p:txBody>
          <a:bodyPr>
            <a:normAutofit/>
          </a:bodyPr>
          <a:lstStyle/>
          <a:p>
            <a:r>
              <a:rPr lang="en-US" dirty="0"/>
              <a:t>Choose a spokesperson from your group.</a:t>
            </a:r>
          </a:p>
          <a:p>
            <a:endParaRPr lang="en-US" dirty="0"/>
          </a:p>
          <a:p>
            <a:r>
              <a:rPr lang="en-US" dirty="0"/>
              <a:t>We will all listen to the debate – please map how the discussion is going as you listen.</a:t>
            </a:r>
          </a:p>
          <a:p>
            <a:endParaRPr lang="en-US" dirty="0"/>
          </a:p>
          <a:p>
            <a:r>
              <a:rPr lang="en-US" dirty="0"/>
              <a:t>Our jury – you need to make notes about all the ideas that are raised.  You will be the jurors who will deliver a final verdict.</a:t>
            </a:r>
          </a:p>
          <a:p>
            <a:endParaRPr lang="en-US" dirty="0"/>
          </a:p>
          <a:p>
            <a:r>
              <a:rPr lang="en-US" dirty="0"/>
              <a:t>Look at your maps – is there anyone we need to hear more from?</a:t>
            </a:r>
          </a:p>
          <a:p>
            <a:endParaRPr lang="en-US" dirty="0"/>
          </a:p>
        </p:txBody>
      </p:sp>
    </p:spTree>
    <p:extLst>
      <p:ext uri="{BB962C8B-B14F-4D97-AF65-F5344CB8AC3E}">
        <p14:creationId xmlns:p14="http://schemas.microsoft.com/office/powerpoint/2010/main" val="13441137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10 minutes…</a:t>
            </a:r>
          </a:p>
        </p:txBody>
      </p:sp>
      <p:sp>
        <p:nvSpPr>
          <p:cNvPr id="3" name="Content Placeholder 2"/>
          <p:cNvSpPr>
            <a:spLocks noGrp="1"/>
          </p:cNvSpPr>
          <p:nvPr>
            <p:ph idx="1"/>
          </p:nvPr>
        </p:nvSpPr>
        <p:spPr/>
        <p:txBody>
          <a:bodyPr>
            <a:normAutofit fontScale="92500" lnSpcReduction="10000"/>
          </a:bodyPr>
          <a:lstStyle/>
          <a:p>
            <a:r>
              <a:rPr lang="en-GB" dirty="0"/>
              <a:t>Obviously the point of the play is collective responsibility – they all had a part to play (pun!) in the death of Eva. However, if you had to make a decision, who would you say is most responsible for Eva’s death? Or who was the most to blame?</a:t>
            </a:r>
          </a:p>
          <a:p>
            <a:endParaRPr lang="en-GB" dirty="0"/>
          </a:p>
          <a:p>
            <a:r>
              <a:rPr lang="en-US" dirty="0"/>
              <a:t>The jury, you need to go outside and discuss your verdict – who is most responsible?  Have your initial thoughts be swayed by any of the discussion?</a:t>
            </a:r>
          </a:p>
          <a:p>
            <a:endParaRPr lang="en-US" dirty="0"/>
          </a:p>
          <a:p>
            <a:r>
              <a:rPr lang="en-US" dirty="0"/>
              <a:t>The rest of you, based on what you have heard and discussed this lesson, would you change your post-it.  If so, do </a:t>
            </a:r>
            <a:r>
              <a:rPr lang="en-US"/>
              <a:t>so now…</a:t>
            </a:r>
          </a:p>
          <a:p>
            <a:r>
              <a:rPr lang="en-US"/>
              <a:t>Either </a:t>
            </a:r>
            <a:r>
              <a:rPr lang="en-US" dirty="0"/>
              <a:t>write a paragraph which includes discussion ideas which further develop your original verdict OR write a paragraph explaining who you now think is most responsible and WHY.</a:t>
            </a:r>
          </a:p>
          <a:p>
            <a:endParaRPr lang="en-GB" dirty="0"/>
          </a:p>
        </p:txBody>
      </p:sp>
    </p:spTree>
    <p:extLst>
      <p:ext uri="{BB962C8B-B14F-4D97-AF65-F5344CB8AC3E}">
        <p14:creationId xmlns:p14="http://schemas.microsoft.com/office/powerpoint/2010/main" val="1506474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Jurors…verdict</a:t>
            </a:r>
          </a:p>
        </p:txBody>
      </p:sp>
      <p:sp>
        <p:nvSpPr>
          <p:cNvPr id="3" name="Content Placeholder 2"/>
          <p:cNvSpPr>
            <a:spLocks noGrp="1"/>
          </p:cNvSpPr>
          <p:nvPr>
            <p:ph idx="1"/>
          </p:nvPr>
        </p:nvSpPr>
        <p:spPr/>
        <p:txBody>
          <a:bodyPr/>
          <a:lstStyle/>
          <a:p>
            <a:r>
              <a:rPr lang="en-GB" dirty="0"/>
              <a:t>How do their findings compare to your personal verdict?</a:t>
            </a:r>
          </a:p>
        </p:txBody>
      </p:sp>
    </p:spTree>
    <p:extLst>
      <p:ext uri="{BB962C8B-B14F-4D97-AF65-F5344CB8AC3E}">
        <p14:creationId xmlns:p14="http://schemas.microsoft.com/office/powerpoint/2010/main" val="53035102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222</TotalTime>
  <Words>614</Words>
  <Application>Microsoft Office PowerPoint</Application>
  <PresentationFormat>On-screen Show (4:3)</PresentationFormat>
  <Paragraphs>60</Paragraphs>
  <Slides>7</Slides>
  <Notes>5</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7</vt:i4>
      </vt:variant>
    </vt:vector>
  </HeadingPairs>
  <TitlesOfParts>
    <vt:vector size="10" baseType="lpstr">
      <vt:lpstr>Arial</vt:lpstr>
      <vt:lpstr>Calibri</vt:lpstr>
      <vt:lpstr>Clarity</vt:lpstr>
      <vt:lpstr>Learning Objective</vt:lpstr>
      <vt:lpstr>To start…</vt:lpstr>
      <vt:lpstr>PowerPoint Presentation</vt:lpstr>
      <vt:lpstr>Next…</vt:lpstr>
      <vt:lpstr>Socratic circle time</vt:lpstr>
      <vt:lpstr>10 minutes…</vt:lpstr>
      <vt:lpstr>Jurors…verdict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Who is to blame?</dc:title>
  <dc:creator>carolyn</dc:creator>
  <cp:lastModifiedBy>cfharvey64@outlook.com</cp:lastModifiedBy>
  <cp:revision>14</cp:revision>
  <dcterms:created xsi:type="dcterms:W3CDTF">2013-03-21T08:31:03Z</dcterms:created>
  <dcterms:modified xsi:type="dcterms:W3CDTF">2020-05-23T15:40:50Z</dcterms:modified>
</cp:coreProperties>
</file>